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63" r:id="rId6"/>
    <p:sldId id="264" r:id="rId7"/>
    <p:sldId id="265" r:id="rId8"/>
    <p:sldId id="269" r:id="rId9"/>
    <p:sldId id="273" r:id="rId10"/>
    <p:sldId id="274" r:id="rId11"/>
    <p:sldId id="275" r:id="rId12"/>
    <p:sldId id="261" r:id="rId13"/>
  </p:sldIdLst>
  <p:sldSz cx="12192000" cy="6858000"/>
  <p:notesSz cx="6858000" cy="9144000"/>
  <p:embeddedFontLst>
    <p:embeddedFont>
      <p:font typeface="Bahnschrift Light Condensed" panose="020B0502040204020203" pitchFamily="34" charset="0"/>
      <p:regular r:id="rId14"/>
    </p:embeddedFont>
    <p:embeddedFont>
      <p:font typeface="DX영화자막 M" panose="02020600000000000000" pitchFamily="18" charset="-127"/>
      <p:regular r:id="rId15"/>
    </p:embeddedFont>
    <p:embeddedFont>
      <p:font typeface="THE선인장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타이포_쌍문동 B" panose="02020803020101020101" pitchFamily="18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7A71"/>
    <a:srgbClr val="ADB1A0"/>
    <a:srgbClr val="DFD7CA"/>
    <a:srgbClr val="E6B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DFD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EE40E-FE14-4928-A414-2862FB20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021" y="501649"/>
            <a:ext cx="10474701" cy="1236524"/>
          </a:xfrm>
        </p:spPr>
        <p:txBody>
          <a:bodyPr anchor="b"/>
          <a:lstStyle>
            <a:lvl1pPr algn="ctr">
              <a:defRPr sz="6000"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1A2D9F-E5B1-4DA0-BABE-D7E73BE3B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0713" y="2229160"/>
            <a:ext cx="6149009" cy="1818101"/>
          </a:xfrm>
        </p:spPr>
        <p:txBody>
          <a:bodyPr/>
          <a:lstStyle>
            <a:lvl1pPr marL="0" indent="0" algn="ctr">
              <a:buNone/>
              <a:defRPr sz="24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7450B-6794-477F-8AB9-8C497273E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38C30-FB15-40B2-BAA7-159712EF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0CB42-909B-4612-B79E-B6BEE838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14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제목만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193B-51E9-4609-B382-AF742C63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94"/>
            <a:ext cx="10515600" cy="796166"/>
          </a:xfrm>
        </p:spPr>
        <p:txBody>
          <a:bodyPr/>
          <a:lstStyle>
            <a:lvl1pPr>
              <a:defRPr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7EB5E6-76B9-4A6B-82A4-6D6B505A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60B03E-72DC-48F6-A559-30977B70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FA2921-3F9F-4723-B73E-D46F742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6157A876-050C-4903-A096-79D5A6E267BB}"/>
              </a:ext>
            </a:extLst>
          </p:cNvPr>
          <p:cNvSpPr/>
          <p:nvPr userDrawn="1"/>
        </p:nvSpPr>
        <p:spPr>
          <a:xfrm>
            <a:off x="462455" y="826160"/>
            <a:ext cx="11148821" cy="5530191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BBB64099-63AC-481E-BD91-4194600D059C}"/>
              </a:ext>
            </a:extLst>
          </p:cNvPr>
          <p:cNvSpPr/>
          <p:nvPr userDrawn="1"/>
        </p:nvSpPr>
        <p:spPr>
          <a:xfrm>
            <a:off x="11611277" y="826160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741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.빈 화면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4309D041-0D05-49AC-A601-D0D3F0E1B0FD}"/>
              </a:ext>
            </a:extLst>
          </p:cNvPr>
          <p:cNvSpPr/>
          <p:nvPr userDrawn="1"/>
        </p:nvSpPr>
        <p:spPr>
          <a:xfrm>
            <a:off x="609601" y="509047"/>
            <a:ext cx="11001676" cy="5847303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28432F82-2BFF-4A30-BB8F-2D3F2C116C9B}"/>
              </a:ext>
            </a:extLst>
          </p:cNvPr>
          <p:cNvSpPr/>
          <p:nvPr userDrawn="1"/>
        </p:nvSpPr>
        <p:spPr>
          <a:xfrm>
            <a:off x="11611276" y="509047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878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.2_빈 화면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4309D041-0D05-49AC-A601-D0D3F0E1B0FD}"/>
              </a:ext>
            </a:extLst>
          </p:cNvPr>
          <p:cNvSpPr/>
          <p:nvPr userDrawn="1"/>
        </p:nvSpPr>
        <p:spPr>
          <a:xfrm>
            <a:off x="609601" y="509047"/>
            <a:ext cx="11001676" cy="5847303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28432F82-2BFF-4A30-BB8F-2D3F2C116C9B}"/>
              </a:ext>
            </a:extLst>
          </p:cNvPr>
          <p:cNvSpPr/>
          <p:nvPr userDrawn="1"/>
        </p:nvSpPr>
        <p:spPr>
          <a:xfrm>
            <a:off x="11611276" y="509047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599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4309D041-0D05-49AC-A601-D0D3F0E1B0FD}"/>
              </a:ext>
            </a:extLst>
          </p:cNvPr>
          <p:cNvSpPr/>
          <p:nvPr userDrawn="1"/>
        </p:nvSpPr>
        <p:spPr>
          <a:xfrm>
            <a:off x="609601" y="509047"/>
            <a:ext cx="11001676" cy="5847303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28432F82-2BFF-4A30-BB8F-2D3F2C116C9B}"/>
              </a:ext>
            </a:extLst>
          </p:cNvPr>
          <p:cNvSpPr/>
          <p:nvPr userDrawn="1"/>
        </p:nvSpPr>
        <p:spPr>
          <a:xfrm>
            <a:off x="11611276" y="509047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346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4309D041-0D05-49AC-A601-D0D3F0E1B0FD}"/>
              </a:ext>
            </a:extLst>
          </p:cNvPr>
          <p:cNvSpPr/>
          <p:nvPr userDrawn="1"/>
        </p:nvSpPr>
        <p:spPr>
          <a:xfrm>
            <a:off x="609601" y="509047"/>
            <a:ext cx="11001676" cy="5847303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28432F82-2BFF-4A30-BB8F-2D3F2C116C9B}"/>
              </a:ext>
            </a:extLst>
          </p:cNvPr>
          <p:cNvSpPr/>
          <p:nvPr userDrawn="1"/>
        </p:nvSpPr>
        <p:spPr>
          <a:xfrm>
            <a:off x="11611276" y="509047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255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4309D041-0D05-49AC-A601-D0D3F0E1B0FD}"/>
              </a:ext>
            </a:extLst>
          </p:cNvPr>
          <p:cNvSpPr/>
          <p:nvPr userDrawn="1"/>
        </p:nvSpPr>
        <p:spPr>
          <a:xfrm>
            <a:off x="609601" y="509047"/>
            <a:ext cx="11001676" cy="5847303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28432F82-2BFF-4A30-BB8F-2D3F2C116C9B}"/>
              </a:ext>
            </a:extLst>
          </p:cNvPr>
          <p:cNvSpPr/>
          <p:nvPr userDrawn="1"/>
        </p:nvSpPr>
        <p:spPr>
          <a:xfrm>
            <a:off x="11611276" y="509047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661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03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제목만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193B-51E9-4609-B382-AF742C63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3" y="136525"/>
            <a:ext cx="10515600" cy="796166"/>
          </a:xfrm>
        </p:spPr>
        <p:txBody>
          <a:bodyPr/>
          <a:lstStyle>
            <a:lvl1pPr>
              <a:defRPr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7EB5E6-76B9-4A6B-82A4-6D6B505A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60B03E-72DC-48F6-A559-30977B70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FA2921-3F9F-4723-B73E-D46F742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58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52911-893A-484E-8920-8A2DADA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EDF4B2-AE87-4953-9DDA-1C4678FC4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AD6E29-CB51-41C6-B0EF-7EB864FD9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A0B078-9FE9-4AC3-9BA6-7F0C2C8A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718772-96DE-4624-993E-4C73BDD4F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1CCC5-040B-4734-AF27-44606989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79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E395-239B-400A-9AD8-13840ED5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FECB0D-ED20-4AAF-853F-2991C1191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00CDE-4193-4201-8CD3-2D155E808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0888BE-5992-4B28-A611-BFE400FF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D78C87-4E20-4D2A-BA42-02C3C2DB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00DD29-74A6-4E63-9024-8D152AE7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DFD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95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C1C27-DBE3-4B70-A5CE-6E567341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F3CF7F-D345-466B-878B-C6DF4ED8A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4CDA00-571F-46F4-9374-4673DB07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5EE19-1E2E-48F9-82A6-B04F407B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21B05-F265-4E6D-979D-A4F3FC66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667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A3418D-3E6C-43E6-A0CD-724A05EC4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E7470-2D67-4200-8C84-58066D3DA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AD071C-39DE-4B68-B162-14A96F34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12437-82FF-4B9C-95D5-9BB10204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BCFBAD-38B5-4259-B36D-D221EE42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28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ADB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58BDF-686F-479C-9112-8BE7071B8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255" y="136525"/>
            <a:ext cx="10515600" cy="896116"/>
          </a:xfrm>
        </p:spPr>
        <p:txBody>
          <a:bodyPr>
            <a:normAutofit/>
          </a:bodyPr>
          <a:lstStyle>
            <a:lvl1pPr>
              <a:defRPr sz="6000"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EAE40-B3EF-4B85-B2E5-B03B9C4E0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55" y="1198179"/>
            <a:ext cx="11385331" cy="4978784"/>
          </a:xfrm>
        </p:spPr>
        <p:txBody>
          <a:bodyPr/>
          <a:lstStyle>
            <a:lvl1pPr>
              <a:defRPr sz="280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defRPr>
            </a:lvl1pPr>
            <a:lvl2pPr>
              <a:defRPr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defRPr>
            </a:lvl2pPr>
            <a:lvl3pPr>
              <a:defRPr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defRPr>
            </a:lvl3pPr>
            <a:lvl4pPr>
              <a:defRPr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defRPr>
            </a:lvl4pPr>
            <a:lvl5pPr>
              <a:defRPr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655B1-DBD1-421C-A41B-DF1ED487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085DC-28A1-4D9B-89CF-E58305CA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BF219F-CBD1-4807-8976-11123F8B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3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4F938-4220-4DD8-B808-17DE88E1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1716D-D1A6-4290-8D0E-D27ABDC43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C7062-7900-45F5-9F61-78BB1F79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576E4-6ED9-45E3-8F27-E05B4EFD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F8F25-EF39-4BBF-8A2B-1773BD3E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04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AB57-CA03-4D5E-917C-D555020E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806C4-B7C9-452D-8C54-653FBB175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6B2CEB-CDE0-48F1-A7F8-BB2999108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67435A-7606-4E56-92D8-13811561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3D911F-D383-4295-979B-0D732EB0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5D03BE-F8F1-4A59-8741-FCB01F88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8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77159-7168-4A08-821A-104526E61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5AC5BB-A855-4FC4-8D84-A5BA740C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460A2-0C02-4216-8C25-AF4EF354E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E96418-968C-41ED-A5C9-6CA9CD3B7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A8C95A-E8AD-4CA7-A66A-8DC834BC9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D54245-954C-4622-84BB-0BD4BEFCD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B2446-BADE-4856-9042-51E720FC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7BC34-9723-4559-9F09-F0BF57FA4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989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193B-51E9-4609-B382-AF742C63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94"/>
            <a:ext cx="10515600" cy="796166"/>
          </a:xfrm>
        </p:spPr>
        <p:txBody>
          <a:bodyPr/>
          <a:lstStyle>
            <a:lvl1pPr>
              <a:defRPr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7EB5E6-76B9-4A6B-82A4-6D6B505A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60B03E-72DC-48F6-A559-30977B70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FA2921-3F9F-4723-B73E-D46F742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6157A876-050C-4903-A096-79D5A6E267BB}"/>
              </a:ext>
            </a:extLst>
          </p:cNvPr>
          <p:cNvSpPr/>
          <p:nvPr userDrawn="1"/>
        </p:nvSpPr>
        <p:spPr>
          <a:xfrm>
            <a:off x="462455" y="826160"/>
            <a:ext cx="11148821" cy="5530191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BBB64099-63AC-481E-BD91-4194600D059C}"/>
              </a:ext>
            </a:extLst>
          </p:cNvPr>
          <p:cNvSpPr/>
          <p:nvPr userDrawn="1"/>
        </p:nvSpPr>
        <p:spPr>
          <a:xfrm>
            <a:off x="11611277" y="826160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24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193B-51E9-4609-B382-AF742C63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94"/>
            <a:ext cx="10515600" cy="796166"/>
          </a:xfrm>
        </p:spPr>
        <p:txBody>
          <a:bodyPr/>
          <a:lstStyle>
            <a:lvl1pPr>
              <a:defRPr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7EB5E6-76B9-4A6B-82A4-6D6B505A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60B03E-72DC-48F6-A559-30977B70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FA2921-3F9F-4723-B73E-D46F742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6157A876-050C-4903-A096-79D5A6E267BB}"/>
              </a:ext>
            </a:extLst>
          </p:cNvPr>
          <p:cNvSpPr/>
          <p:nvPr userDrawn="1"/>
        </p:nvSpPr>
        <p:spPr>
          <a:xfrm>
            <a:off x="462455" y="826160"/>
            <a:ext cx="11148821" cy="5530191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BBB64099-63AC-481E-BD91-4194600D059C}"/>
              </a:ext>
            </a:extLst>
          </p:cNvPr>
          <p:cNvSpPr/>
          <p:nvPr userDrawn="1"/>
        </p:nvSpPr>
        <p:spPr>
          <a:xfrm>
            <a:off x="11611277" y="826160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54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제목만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193B-51E9-4609-B382-AF742C63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94"/>
            <a:ext cx="10515600" cy="796166"/>
          </a:xfrm>
        </p:spPr>
        <p:txBody>
          <a:bodyPr/>
          <a:lstStyle>
            <a:lvl1pPr>
              <a:defRPr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7EB5E6-76B9-4A6B-82A4-6D6B505A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60B03E-72DC-48F6-A559-30977B70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FA2921-3F9F-4723-B73E-D46F742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6157A876-050C-4903-A096-79D5A6E267BB}"/>
              </a:ext>
            </a:extLst>
          </p:cNvPr>
          <p:cNvSpPr/>
          <p:nvPr userDrawn="1"/>
        </p:nvSpPr>
        <p:spPr>
          <a:xfrm>
            <a:off x="462455" y="826160"/>
            <a:ext cx="11148821" cy="5530191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BBB64099-63AC-481E-BD91-4194600D059C}"/>
              </a:ext>
            </a:extLst>
          </p:cNvPr>
          <p:cNvSpPr/>
          <p:nvPr userDrawn="1"/>
        </p:nvSpPr>
        <p:spPr>
          <a:xfrm>
            <a:off x="11611277" y="826160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109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1A53F9-1276-470A-A59A-E7CCFA67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D2B21C-3320-452A-9E99-9C0902F3C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EF400-5940-4E9A-AEBA-3151128EE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F0FEB-0E0C-489E-AEEC-25AF0857A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06503-9C6F-4F83-8998-BF3CC6224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6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1" r:id="rId8"/>
    <p:sldLayoutId id="2147483662" r:id="rId9"/>
    <p:sldLayoutId id="2147483663" r:id="rId10"/>
    <p:sldLayoutId id="2147483655" r:id="rId11"/>
    <p:sldLayoutId id="2147483664" r:id="rId12"/>
    <p:sldLayoutId id="2147483665" r:id="rId13"/>
    <p:sldLayoutId id="2147483666" r:id="rId14"/>
    <p:sldLayoutId id="2147483669" r:id="rId15"/>
    <p:sldLayoutId id="2147483667" r:id="rId16"/>
    <p:sldLayoutId id="2147483668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hadedcommunity.com/2017/06/06/%EC%95%88%EB%A9%B4%EC%9D%B8%EC%8B%9D-%EC%B6%9C%EA%B5%AD%ED%99%95%EC%9D%B8-3%EA%B0%9C-%EA%B3%B5%ED%95%AD%EC%9C%BC%EB%A1%9C-%ED%99%95%EB%8C%80/" TargetMode="External"/><Relationship Id="rId2" Type="http://schemas.openxmlformats.org/officeDocument/2006/relationships/hyperlink" Target="http://coffeexplorer.com/55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dt.co.kr/contents.html?article_no=201402240201096071800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A2C51-CC20-4B93-8F70-7D8D5B186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607" y="585731"/>
            <a:ext cx="10474701" cy="1236524"/>
          </a:xfrm>
        </p:spPr>
        <p:txBody>
          <a:bodyPr>
            <a:normAutofit/>
          </a:bodyPr>
          <a:lstStyle/>
          <a:p>
            <a:r>
              <a:rPr lang="ko-KR" altLang="en-US" dirty="0"/>
              <a:t>포인트에 생체인식기술 적용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86987B-CD54-4BD8-B5DD-8B942FA31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738" y="4896160"/>
            <a:ext cx="6149009" cy="1818101"/>
          </a:xfrm>
        </p:spPr>
        <p:txBody>
          <a:bodyPr/>
          <a:lstStyle/>
          <a:p>
            <a:pPr algn="r"/>
            <a:r>
              <a:rPr lang="en-US" altLang="ko-KR" dirty="0"/>
              <a:t>23</a:t>
            </a:r>
            <a:r>
              <a:rPr lang="ko-KR" altLang="en-US" dirty="0"/>
              <a:t>조   </a:t>
            </a:r>
            <a:r>
              <a:rPr lang="en-US" altLang="ko-KR" dirty="0"/>
              <a:t>1891161 </a:t>
            </a:r>
            <a:r>
              <a:rPr lang="ko-KR" altLang="en-US" dirty="0"/>
              <a:t>김정현</a:t>
            </a:r>
            <a:endParaRPr lang="en-US" altLang="ko-KR" dirty="0"/>
          </a:p>
          <a:p>
            <a:pPr algn="r"/>
            <a:r>
              <a:rPr lang="en-US" altLang="ko-KR" dirty="0"/>
              <a:t> 1891170 </a:t>
            </a:r>
            <a:r>
              <a:rPr lang="ko-KR" altLang="en-US" dirty="0"/>
              <a:t>김지연</a:t>
            </a:r>
            <a:endParaRPr lang="en-US" altLang="ko-KR" dirty="0"/>
          </a:p>
          <a:p>
            <a:pPr algn="r"/>
            <a:r>
              <a:rPr lang="en-US" altLang="ko-KR" dirty="0"/>
              <a:t>1891196 </a:t>
            </a:r>
            <a:r>
              <a:rPr lang="ko-KR" altLang="en-US" dirty="0"/>
              <a:t>박세희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060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299C4A-9E91-4853-8DAC-D84E91FC1709}"/>
              </a:ext>
            </a:extLst>
          </p:cNvPr>
          <p:cNvSpPr txBox="1"/>
          <p:nvPr/>
        </p:nvSpPr>
        <p:spPr>
          <a:xfrm>
            <a:off x="1500028" y="3082247"/>
            <a:ext cx="61644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복제가 거의 불가능</a:t>
            </a:r>
            <a:endParaRPr lang="en-US" altLang="ko-KR" sz="40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r>
              <a:rPr lang="ko-KR" altLang="en-US" sz="40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도난 혹은 위조 방지</a:t>
            </a:r>
            <a:endParaRPr lang="en-US" altLang="ko-KR" sz="40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r>
              <a:rPr lang="ko-KR" altLang="en-US" sz="40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감사기능이 완벽하게 구축 가능</a:t>
            </a:r>
            <a:endParaRPr lang="en-US" altLang="ko-KR" sz="40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B4E63-B345-4ED1-BDA5-5ADFB5B94052}"/>
              </a:ext>
            </a:extLst>
          </p:cNvPr>
          <p:cNvSpPr txBox="1"/>
          <p:nvPr/>
        </p:nvSpPr>
        <p:spPr>
          <a:xfrm>
            <a:off x="1500028" y="934948"/>
            <a:ext cx="3359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생체인식기술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2366EC7-2E5B-4657-8DC4-A3649934B778}"/>
              </a:ext>
            </a:extLst>
          </p:cNvPr>
          <p:cNvSpPr/>
          <p:nvPr/>
        </p:nvSpPr>
        <p:spPr>
          <a:xfrm>
            <a:off x="1952090" y="2064545"/>
            <a:ext cx="1561672" cy="657546"/>
          </a:xfrm>
          <a:prstGeom prst="downArrow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42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614E2B-498C-4B29-A60C-BB0FD04DFB42}"/>
              </a:ext>
            </a:extLst>
          </p:cNvPr>
          <p:cNvSpPr txBox="1"/>
          <p:nvPr/>
        </p:nvSpPr>
        <p:spPr>
          <a:xfrm>
            <a:off x="996594" y="791109"/>
            <a:ext cx="2938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사용자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5C935-3619-44B0-AE0E-F4D32DE2F048}"/>
              </a:ext>
            </a:extLst>
          </p:cNvPr>
          <p:cNvSpPr txBox="1"/>
          <p:nvPr/>
        </p:nvSpPr>
        <p:spPr>
          <a:xfrm>
            <a:off x="1746607" y="1756881"/>
            <a:ext cx="46028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보안성의 향상효과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쉽게 로그인 가능</a:t>
            </a:r>
            <a:r>
              <a:rPr lang="en-US" altLang="ko-KR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, </a:t>
            </a:r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비밀 유지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도용 불가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EFD9D-EE04-44DB-946E-0933B1FE6517}"/>
              </a:ext>
            </a:extLst>
          </p:cNvPr>
          <p:cNvSpPr txBox="1"/>
          <p:nvPr/>
        </p:nvSpPr>
        <p:spPr>
          <a:xfrm>
            <a:off x="996593" y="3738315"/>
            <a:ext cx="3595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공공의 측면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43ABE-7A63-4BFE-8C48-9A7EB1402491}"/>
              </a:ext>
            </a:extLst>
          </p:cNvPr>
          <p:cNvSpPr txBox="1"/>
          <p:nvPr/>
        </p:nvSpPr>
        <p:spPr>
          <a:xfrm>
            <a:off x="1746607" y="4567600"/>
            <a:ext cx="63186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사기행위 쉽게 적발 가능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타인 정보의 오용과 남용 위험 줄일 수 있음</a:t>
            </a:r>
          </a:p>
        </p:txBody>
      </p:sp>
    </p:spTree>
    <p:extLst>
      <p:ext uri="{BB962C8B-B14F-4D97-AF65-F5344CB8AC3E}">
        <p14:creationId xmlns:p14="http://schemas.microsoft.com/office/powerpoint/2010/main" val="2329635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3DA94-49BA-4243-BA6D-CCD0F252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8C7E9-1DE0-405E-92F5-0A7EF2FDE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http://coffeexplorer.com/551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http://shadedcommunity.com/2017/06/06/%EC%95%88%EB%A9%B4%EC%9D%B8%EC%8B%9D-%EC%B6%9C%EA%B5%AD%ED%99%95%EC%9D%B8-3%EA%B0%9C-%EA%B3%B5%ED%95%AD%EC%9C%BC%EB%A1%9C-%ED%99%95%EB%8C%80/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http://www.dt.co.kr/contents.html?article_no=2014022402010960718001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5012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182C54-0559-4181-A667-7F7435E8F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2959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7E2BC8-6A2D-412F-9EFC-55784AF643C8}"/>
              </a:ext>
            </a:extLst>
          </p:cNvPr>
          <p:cNvSpPr txBox="1"/>
          <p:nvPr/>
        </p:nvSpPr>
        <p:spPr>
          <a:xfrm>
            <a:off x="5924550" y="517540"/>
            <a:ext cx="331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899EF-CA12-458C-9599-5EF6ECD2A14B}"/>
              </a:ext>
            </a:extLst>
          </p:cNvPr>
          <p:cNvSpPr txBox="1"/>
          <p:nvPr/>
        </p:nvSpPr>
        <p:spPr>
          <a:xfrm>
            <a:off x="5924550" y="1799568"/>
            <a:ext cx="5295900" cy="415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1.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현재 포인트 적립 방식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2.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현재의 문제점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3.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우리가 생각한 보안 방법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4.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적용 과정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5.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적용했을 시 이점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7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D807ADB-D013-4FE5-BFA1-8B4F43E56844}"/>
              </a:ext>
            </a:extLst>
          </p:cNvPr>
          <p:cNvGrpSpPr/>
          <p:nvPr/>
        </p:nvGrpSpPr>
        <p:grpSpPr>
          <a:xfrm>
            <a:off x="1681658" y="2362199"/>
            <a:ext cx="2207172" cy="2133600"/>
            <a:chOff x="1839312" y="1166649"/>
            <a:chExt cx="2207172" cy="21336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119DD9E-A1CA-4226-A281-0640582D80B0}"/>
                </a:ext>
              </a:extLst>
            </p:cNvPr>
            <p:cNvSpPr/>
            <p:nvPr/>
          </p:nvSpPr>
          <p:spPr>
            <a:xfrm>
              <a:off x="1839312" y="1166649"/>
              <a:ext cx="2207172" cy="2133600"/>
            </a:xfrm>
            <a:prstGeom prst="ellipse">
              <a:avLst/>
            </a:prstGeom>
            <a:noFill/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D82B4A-10A4-40B7-99B4-3C7FB5A28F27}"/>
                </a:ext>
              </a:extLst>
            </p:cNvPr>
            <p:cNvSpPr txBox="1"/>
            <p:nvPr/>
          </p:nvSpPr>
          <p:spPr>
            <a:xfrm>
              <a:off x="2417380" y="1550534"/>
              <a:ext cx="119817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P</a:t>
              </a:r>
              <a:endParaRPr lang="ko-KR" altLang="en-US" sz="100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7573C4D-FD60-4A50-A45D-1A66C0A11B58}"/>
              </a:ext>
            </a:extLst>
          </p:cNvPr>
          <p:cNvSpPr/>
          <p:nvPr/>
        </p:nvSpPr>
        <p:spPr>
          <a:xfrm>
            <a:off x="4698125" y="2949465"/>
            <a:ext cx="2354317" cy="959069"/>
          </a:xfrm>
          <a:prstGeom prst="rightArrow">
            <a:avLst>
              <a:gd name="adj1" fmla="val 50000"/>
              <a:gd name="adj2" fmla="val 60959"/>
            </a:avLst>
          </a:prstGeom>
          <a:noFill/>
          <a:ln w="952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28AE79E-6423-4F5A-8A8E-CBA7E755A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4264" y="1979721"/>
            <a:ext cx="2516078" cy="251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7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C4F2C7-C9E0-42DA-87C2-0ED213AD3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3" t="4868" r="15283" b="9514"/>
          <a:stretch/>
        </p:blipFill>
        <p:spPr>
          <a:xfrm>
            <a:off x="7033390" y="903816"/>
            <a:ext cx="3424401" cy="2633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4C85D4-33C0-40FC-9149-F83C08DDF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11" y="1012179"/>
            <a:ext cx="3962002" cy="2416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67CB56-5FB8-4449-896B-4CACA6F9D048}"/>
              </a:ext>
            </a:extLst>
          </p:cNvPr>
          <p:cNvSpPr txBox="1"/>
          <p:nvPr/>
        </p:nvSpPr>
        <p:spPr>
          <a:xfrm>
            <a:off x="2124075" y="4274141"/>
            <a:ext cx="2995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Bahnschrift Light Condensed" panose="020B0502040204020203" pitchFamily="34" charset="0"/>
              </a:rPr>
              <a:t>OFFLINE</a:t>
            </a:r>
            <a:endParaRPr lang="ko-KR" altLang="en-US" sz="6600" dirty="0">
              <a:latin typeface="Bahnschrift Ligh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7778F-5FFB-42C7-B0C6-99399E4A8812}"/>
              </a:ext>
            </a:extLst>
          </p:cNvPr>
          <p:cNvSpPr txBox="1"/>
          <p:nvPr/>
        </p:nvSpPr>
        <p:spPr>
          <a:xfrm>
            <a:off x="7899508" y="4274141"/>
            <a:ext cx="21684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Bahnschrift Light Condensed" panose="020B0502040204020203" pitchFamily="34" charset="0"/>
              </a:rPr>
              <a:t>ONLINE</a:t>
            </a:r>
            <a:endParaRPr lang="ko-KR" altLang="en-US" sz="6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84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C22BE4-A141-442E-B717-EB1F1C19A8DA}"/>
              </a:ext>
            </a:extLst>
          </p:cNvPr>
          <p:cNvSpPr txBox="1"/>
          <p:nvPr/>
        </p:nvSpPr>
        <p:spPr>
          <a:xfrm>
            <a:off x="847725" y="685800"/>
            <a:ext cx="3609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en-US" altLang="ko-KR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?</a:t>
            </a:r>
            <a:endParaRPr lang="ko-KR" altLang="en-US" sz="4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21DBD-4981-4DB1-BBC6-C325BEE2B84D}"/>
              </a:ext>
            </a:extLst>
          </p:cNvPr>
          <p:cNvSpPr txBox="1"/>
          <p:nvPr/>
        </p:nvSpPr>
        <p:spPr>
          <a:xfrm>
            <a:off x="1476375" y="1535784"/>
            <a:ext cx="773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적립 카드 분실</a:t>
            </a:r>
            <a:endParaRPr lang="en-US" altLang="ko-KR" sz="54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88F7B-5A4D-4EF8-A12C-36D1B8D32E5B}"/>
              </a:ext>
            </a:extLst>
          </p:cNvPr>
          <p:cNvSpPr txBox="1"/>
          <p:nvPr/>
        </p:nvSpPr>
        <p:spPr>
          <a:xfrm>
            <a:off x="1476375" y="2811240"/>
            <a:ext cx="773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타인의 포인트 도용 가능</a:t>
            </a:r>
            <a:endParaRPr lang="en-US" altLang="ko-KR" sz="54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A0CA-B9FC-4736-8E57-08B804EF7A0D}"/>
              </a:ext>
            </a:extLst>
          </p:cNvPr>
          <p:cNvSpPr txBox="1"/>
          <p:nvPr/>
        </p:nvSpPr>
        <p:spPr>
          <a:xfrm>
            <a:off x="1476374" y="4086696"/>
            <a:ext cx="8543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손님이 적립</a:t>
            </a:r>
            <a:r>
              <a:rPr lang="en-US" altLang="ko-KR" sz="5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x       </a:t>
            </a:r>
            <a:r>
              <a:rPr lang="ko-KR" altLang="en-US" sz="5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직원이 대신 적립</a:t>
            </a:r>
            <a:endParaRPr lang="en-US" altLang="ko-KR" sz="54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2DF7DD8-C568-4E1E-A119-AEB36C1A4485}"/>
              </a:ext>
            </a:extLst>
          </p:cNvPr>
          <p:cNvSpPr/>
          <p:nvPr/>
        </p:nvSpPr>
        <p:spPr>
          <a:xfrm>
            <a:off x="4638674" y="4197392"/>
            <a:ext cx="981076" cy="701938"/>
          </a:xfrm>
          <a:prstGeom prst="rightArrow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B061ADD9-8B2A-43A7-B7FE-35A1C0EDC1D2}"/>
              </a:ext>
            </a:extLst>
          </p:cNvPr>
          <p:cNvSpPr/>
          <p:nvPr/>
        </p:nvSpPr>
        <p:spPr>
          <a:xfrm flipV="1">
            <a:off x="904875" y="4289514"/>
            <a:ext cx="514350" cy="525967"/>
          </a:xfrm>
          <a:prstGeom prst="donut">
            <a:avLst/>
          </a:prstGeom>
          <a:solidFill>
            <a:srgbClr val="667A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EF901278-4071-4060-88D1-0054C75E7E67}"/>
              </a:ext>
            </a:extLst>
          </p:cNvPr>
          <p:cNvSpPr/>
          <p:nvPr/>
        </p:nvSpPr>
        <p:spPr>
          <a:xfrm flipV="1">
            <a:off x="904875" y="1734465"/>
            <a:ext cx="514350" cy="525967"/>
          </a:xfrm>
          <a:prstGeom prst="donut">
            <a:avLst/>
          </a:prstGeom>
          <a:solidFill>
            <a:srgbClr val="667A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6FC949B6-75F7-4355-8E65-C0DD82664DBB}"/>
              </a:ext>
            </a:extLst>
          </p:cNvPr>
          <p:cNvSpPr/>
          <p:nvPr/>
        </p:nvSpPr>
        <p:spPr>
          <a:xfrm flipV="1">
            <a:off x="904875" y="3009921"/>
            <a:ext cx="514350" cy="525967"/>
          </a:xfrm>
          <a:prstGeom prst="donut">
            <a:avLst/>
          </a:prstGeom>
          <a:solidFill>
            <a:srgbClr val="667A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5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24AB22-3FD2-4769-95BA-022E8C29965A}"/>
              </a:ext>
            </a:extLst>
          </p:cNvPr>
          <p:cNvSpPr txBox="1"/>
          <p:nvPr/>
        </p:nvSpPr>
        <p:spPr>
          <a:xfrm>
            <a:off x="847725" y="685800"/>
            <a:ext cx="3609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생체인식기술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48AF1-CBCA-49EF-80B3-CBE59DA41163}"/>
              </a:ext>
            </a:extLst>
          </p:cNvPr>
          <p:cNvSpPr txBox="1"/>
          <p:nvPr/>
        </p:nvSpPr>
        <p:spPr>
          <a:xfrm>
            <a:off x="1104900" y="2361547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지문인식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(Fingerprint)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0C90B-F14D-4539-B5FF-FA26FE349403}"/>
              </a:ext>
            </a:extLst>
          </p:cNvPr>
          <p:cNvSpPr txBox="1"/>
          <p:nvPr/>
        </p:nvSpPr>
        <p:spPr>
          <a:xfrm>
            <a:off x="1104898" y="3027582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홍체인식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(Iris- scan)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8CAC-1506-4D44-AF13-8FE3285D6BFD}"/>
              </a:ext>
            </a:extLst>
          </p:cNvPr>
          <p:cNvSpPr txBox="1"/>
          <p:nvPr/>
        </p:nvSpPr>
        <p:spPr>
          <a:xfrm>
            <a:off x="1104897" y="3626676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망막인식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(Retina-scan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87896-F5BB-4C76-8930-E11FEA861A06}"/>
              </a:ext>
            </a:extLst>
          </p:cNvPr>
          <p:cNvSpPr txBox="1"/>
          <p:nvPr/>
        </p:nvSpPr>
        <p:spPr>
          <a:xfrm>
            <a:off x="1104899" y="4215593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손 모양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(Hand geometry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81114D-1EE6-44CA-A981-A178687B613E}"/>
              </a:ext>
            </a:extLst>
          </p:cNvPr>
          <p:cNvSpPr txBox="1"/>
          <p:nvPr/>
        </p:nvSpPr>
        <p:spPr>
          <a:xfrm>
            <a:off x="6096000" y="2361547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안면인식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(Facial recognition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E8E4A-D3DB-4F3C-AE70-BD5B5D5BC56E}"/>
              </a:ext>
            </a:extLst>
          </p:cNvPr>
          <p:cNvSpPr txBox="1"/>
          <p:nvPr/>
        </p:nvSpPr>
        <p:spPr>
          <a:xfrm>
            <a:off x="6096000" y="3048716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음성인식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(Voice recognition)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33712-C08F-4F97-ACB1-A1CB6D73A812}"/>
              </a:ext>
            </a:extLst>
          </p:cNvPr>
          <p:cNvSpPr txBox="1"/>
          <p:nvPr/>
        </p:nvSpPr>
        <p:spPr>
          <a:xfrm>
            <a:off x="6095999" y="3695047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서명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(Signature- scan)</a:t>
            </a:r>
          </a:p>
        </p:txBody>
      </p:sp>
    </p:spTree>
    <p:extLst>
      <p:ext uri="{BB962C8B-B14F-4D97-AF65-F5344CB8AC3E}">
        <p14:creationId xmlns:p14="http://schemas.microsoft.com/office/powerpoint/2010/main" val="21237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1BF83-4E93-43D6-9E15-6C3BCC20A670}"/>
              </a:ext>
            </a:extLst>
          </p:cNvPr>
          <p:cNvSpPr txBox="1"/>
          <p:nvPr/>
        </p:nvSpPr>
        <p:spPr>
          <a:xfrm>
            <a:off x="847725" y="685800"/>
            <a:ext cx="3609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지문인식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5E86B59-A348-4346-B6D8-173A0FAC3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1163" y="785813"/>
            <a:ext cx="2185988" cy="2185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E8D227-E5BB-4A5D-8A93-EFA9FE893209}"/>
              </a:ext>
            </a:extLst>
          </p:cNvPr>
          <p:cNvSpPr txBox="1"/>
          <p:nvPr/>
        </p:nvSpPr>
        <p:spPr>
          <a:xfrm>
            <a:off x="1143000" y="1681386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가장 간편하고 비용이 저렴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90F5E2-E357-4C25-BE6F-59314EAA7932}"/>
              </a:ext>
            </a:extLst>
          </p:cNvPr>
          <p:cNvSpPr txBox="1"/>
          <p:nvPr/>
        </p:nvSpPr>
        <p:spPr>
          <a:xfrm>
            <a:off x="1143000" y="2350351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신뢰도 안정도 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769840F9-DABB-44A9-B329-AE99F3B63560}"/>
              </a:ext>
            </a:extLst>
          </p:cNvPr>
          <p:cNvSpPr/>
          <p:nvPr/>
        </p:nvSpPr>
        <p:spPr>
          <a:xfrm>
            <a:off x="3479836" y="2474454"/>
            <a:ext cx="249684" cy="398123"/>
          </a:xfrm>
          <a:prstGeom prst="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0466B5-D1A7-4789-864B-6E56B4E62B9D}"/>
              </a:ext>
            </a:extLst>
          </p:cNvPr>
          <p:cNvSpPr txBox="1"/>
          <p:nvPr/>
        </p:nvSpPr>
        <p:spPr>
          <a:xfrm>
            <a:off x="1142999" y="2996680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에러율이 적어 인식률이 높음 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CF835-889B-4B9F-89FB-9F72C862B94E}"/>
              </a:ext>
            </a:extLst>
          </p:cNvPr>
          <p:cNvSpPr txBox="1"/>
          <p:nvPr/>
        </p:nvSpPr>
        <p:spPr>
          <a:xfrm>
            <a:off x="1142999" y="4414016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하지만</a:t>
            </a: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,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지문 손상 시 적용 불가능 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85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CC32D8-BF8A-42C8-984A-0D7B3ECC133F}"/>
              </a:ext>
            </a:extLst>
          </p:cNvPr>
          <p:cNvSpPr txBox="1"/>
          <p:nvPr/>
        </p:nvSpPr>
        <p:spPr>
          <a:xfrm>
            <a:off x="847725" y="685800"/>
            <a:ext cx="3940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정맥인식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516C6C-18F1-472C-B69D-1C6F7B8B2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59" y="685799"/>
            <a:ext cx="3940031" cy="4451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FDCEED-B5EB-4A83-9A08-67B770024EB5}"/>
              </a:ext>
            </a:extLst>
          </p:cNvPr>
          <p:cNvSpPr txBox="1"/>
          <p:nvPr/>
        </p:nvSpPr>
        <p:spPr>
          <a:xfrm>
            <a:off x="847725" y="2109241"/>
            <a:ext cx="628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손등이나 손목의 정맥모양으로 신원 식별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CDEBB-5EB9-4E21-A7B9-7FCF037B3B5E}"/>
              </a:ext>
            </a:extLst>
          </p:cNvPr>
          <p:cNvSpPr txBox="1"/>
          <p:nvPr/>
        </p:nvSpPr>
        <p:spPr>
          <a:xfrm>
            <a:off x="847725" y="2895864"/>
            <a:ext cx="628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적외선을 이용해 혈관을 투시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B12F3-DD9E-4732-9AD8-69A459CC0F67}"/>
              </a:ext>
            </a:extLst>
          </p:cNvPr>
          <p:cNvSpPr txBox="1"/>
          <p:nvPr/>
        </p:nvSpPr>
        <p:spPr>
          <a:xfrm>
            <a:off x="847725" y="3654346"/>
            <a:ext cx="628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복제가 거의 불가능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76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AD1B882A-0479-47AD-8ACA-7C77B4BDD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1199" y="1188974"/>
            <a:ext cx="2112578" cy="2112578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7927131-CAFA-4CFA-895C-7A59BAFAD068}"/>
              </a:ext>
            </a:extLst>
          </p:cNvPr>
          <p:cNvSpPr/>
          <p:nvPr/>
        </p:nvSpPr>
        <p:spPr>
          <a:xfrm>
            <a:off x="3847277" y="1901451"/>
            <a:ext cx="695326" cy="555734"/>
          </a:xfrm>
          <a:prstGeom prst="rightArrow">
            <a:avLst>
              <a:gd name="adj1" fmla="val 50000"/>
              <a:gd name="adj2" fmla="val 60959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93679A-A3C6-433A-9AB4-EE471422FD2A}"/>
              </a:ext>
            </a:extLst>
          </p:cNvPr>
          <p:cNvGrpSpPr/>
          <p:nvPr/>
        </p:nvGrpSpPr>
        <p:grpSpPr>
          <a:xfrm>
            <a:off x="5188414" y="1400458"/>
            <a:ext cx="1815171" cy="1689609"/>
            <a:chOff x="1839312" y="1166649"/>
            <a:chExt cx="2207172" cy="21336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2E714EB-1791-4086-AFBB-D246F3918F8B}"/>
                </a:ext>
              </a:extLst>
            </p:cNvPr>
            <p:cNvSpPr/>
            <p:nvPr/>
          </p:nvSpPr>
          <p:spPr>
            <a:xfrm>
              <a:off x="1839312" y="1166649"/>
              <a:ext cx="2207172" cy="2133600"/>
            </a:xfrm>
            <a:prstGeom prst="ellipse">
              <a:avLst/>
            </a:prstGeom>
            <a:noFill/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E3F5E2-7E53-4505-83FE-3103A18FEA86}"/>
                </a:ext>
              </a:extLst>
            </p:cNvPr>
            <p:cNvSpPr txBox="1"/>
            <p:nvPr/>
          </p:nvSpPr>
          <p:spPr>
            <a:xfrm>
              <a:off x="2440450" y="1574333"/>
              <a:ext cx="1173636" cy="1515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P</a:t>
              </a:r>
              <a:endParaRPr lang="ko-KR" altLang="en-US" sz="72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C719C73-3927-4859-AF5E-B40804CDF422}"/>
              </a:ext>
            </a:extLst>
          </p:cNvPr>
          <p:cNvSpPr/>
          <p:nvPr/>
        </p:nvSpPr>
        <p:spPr>
          <a:xfrm>
            <a:off x="7899095" y="1955571"/>
            <a:ext cx="695326" cy="555734"/>
          </a:xfrm>
          <a:prstGeom prst="rightArrow">
            <a:avLst>
              <a:gd name="adj1" fmla="val 50000"/>
              <a:gd name="adj2" fmla="val 60959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A2B34-A9CE-4C95-B3CD-3D7ABF1DA252}"/>
              </a:ext>
            </a:extLst>
          </p:cNvPr>
          <p:cNvSpPr txBox="1"/>
          <p:nvPr/>
        </p:nvSpPr>
        <p:spPr>
          <a:xfrm>
            <a:off x="9184397" y="1079277"/>
            <a:ext cx="12822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지문</a:t>
            </a:r>
            <a:endParaRPr lang="en-US" altLang="ko-KR" sz="48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r>
              <a:rPr lang="en-US" altLang="ko-KR" sz="48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 or</a:t>
            </a:r>
          </a:p>
          <a:p>
            <a:r>
              <a:rPr lang="ko-KR" altLang="en-US" sz="48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정맥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E16DCD-3CC0-4B75-AE88-157160CD4EB8}"/>
              </a:ext>
            </a:extLst>
          </p:cNvPr>
          <p:cNvSpPr/>
          <p:nvPr/>
        </p:nvSpPr>
        <p:spPr>
          <a:xfrm>
            <a:off x="1330053" y="4576342"/>
            <a:ext cx="695326" cy="555734"/>
          </a:xfrm>
          <a:prstGeom prst="rightArrow">
            <a:avLst>
              <a:gd name="adj1" fmla="val 50000"/>
              <a:gd name="adj2" fmla="val 60959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75B3A-2862-4BEA-A4A6-E167963DE7E3}"/>
              </a:ext>
            </a:extLst>
          </p:cNvPr>
          <p:cNvSpPr txBox="1"/>
          <p:nvPr/>
        </p:nvSpPr>
        <p:spPr>
          <a:xfrm>
            <a:off x="2273316" y="4438710"/>
            <a:ext cx="6628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생체정보 일치 </a:t>
            </a:r>
            <a:r>
              <a:rPr lang="en-US" altLang="ko-KR" sz="48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-&gt; </a:t>
            </a:r>
            <a:r>
              <a:rPr lang="ko-KR" altLang="en-US" sz="48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자동 적립</a:t>
            </a:r>
            <a:endParaRPr lang="en-US" altLang="ko-KR" sz="48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13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Microsoft Office PowerPoint</Application>
  <PresentationFormat>와이드스크린</PresentationFormat>
  <Paragraphs>54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DX영화자막 M</vt:lpstr>
      <vt:lpstr>타이포_쌍문동 B</vt:lpstr>
      <vt:lpstr>THE선인장</vt:lpstr>
      <vt:lpstr>Bahnschrift Light Condensed</vt:lpstr>
      <vt:lpstr>Arial</vt:lpstr>
      <vt:lpstr>맑은 고딕</vt:lpstr>
      <vt:lpstr>Office 테마</vt:lpstr>
      <vt:lpstr>포인트에 생체인식기술 적용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지연</dc:creator>
  <cp:lastModifiedBy>김 지연</cp:lastModifiedBy>
  <cp:revision>42</cp:revision>
  <dcterms:created xsi:type="dcterms:W3CDTF">2018-11-17T16:51:31Z</dcterms:created>
  <dcterms:modified xsi:type="dcterms:W3CDTF">2018-11-20T15:56:05Z</dcterms:modified>
</cp:coreProperties>
</file>